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72" r:id="rId2"/>
    <p:sldId id="294" r:id="rId3"/>
    <p:sldId id="417" r:id="rId4"/>
    <p:sldId id="440" r:id="rId5"/>
    <p:sldId id="418" r:id="rId6"/>
    <p:sldId id="439" r:id="rId7"/>
    <p:sldId id="420" r:id="rId8"/>
    <p:sldId id="421" r:id="rId9"/>
    <p:sldId id="441" r:id="rId10"/>
    <p:sldId id="398" r:id="rId11"/>
    <p:sldId id="423" r:id="rId12"/>
    <p:sldId id="424" r:id="rId13"/>
    <p:sldId id="433" r:id="rId14"/>
    <p:sldId id="425" r:id="rId15"/>
    <p:sldId id="437" r:id="rId16"/>
    <p:sldId id="438" r:id="rId17"/>
    <p:sldId id="434" r:id="rId18"/>
    <p:sldId id="435" r:id="rId19"/>
    <p:sldId id="436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42" r:id="rId28"/>
    <p:sldId id="413" r:id="rId29"/>
    <p:sldId id="422" r:id="rId30"/>
    <p:sldId id="407" r:id="rId31"/>
    <p:sldId id="406" r:id="rId32"/>
    <p:sldId id="408" r:id="rId33"/>
    <p:sldId id="410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B7EB5"/>
    <a:srgbClr val="8ACAEE"/>
    <a:srgbClr val="75C0EA"/>
    <a:srgbClr val="7030A0"/>
    <a:srgbClr val="C55A11"/>
    <a:srgbClr val="2F9962"/>
    <a:srgbClr val="52AD34"/>
    <a:srgbClr val="8BC9E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4" autoAdjust="0"/>
    <p:restoredTop sz="90760" autoAdjust="0"/>
  </p:normalViewPr>
  <p:slideViewPr>
    <p:cSldViewPr snapToGrid="0">
      <p:cViewPr varScale="1">
        <p:scale>
          <a:sx n="104" d="100"/>
          <a:sy n="104" d="100"/>
        </p:scale>
        <p:origin x="1422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57B45-2C6C-4571-AF4E-EF26FE9B2A11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8A20-8836-472E-8A84-5DF6C650D50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52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0097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3262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9222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4967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156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3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737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5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31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212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872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1791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622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3614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545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31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4349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456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9991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041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“….the evolution of a low mass-independent BMR is likely to occur in habitats where food availability is low and/ or unpredictable (McNab 2002; Cruz-</a:t>
            </a:r>
            <a:r>
              <a:rPr lang="en-US" dirty="0" err="1"/>
              <a:t>Neto</a:t>
            </a:r>
            <a:r>
              <a:rPr lang="en-US" dirty="0"/>
              <a:t> and Jones 2005)”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120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182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9359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2607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9585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test things like how the rate of change affects success, long term versus short term environmental changes, combine with other stressors like predation, etc.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261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27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576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7066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D8A20-8836-472E-8A84-5DF6C650D500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410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1778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240 Calories to 1 MJ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1232-33E3-024E-BF0B-1C3F639FE350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260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86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41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52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311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62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82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70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5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55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4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587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EAB26-6650-444D-B21B-D2F97FA6BF49}" type="datetimeFigureOut">
              <a:rPr lang="en-DE" smtClean="0"/>
              <a:t>01/12/2023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CAF3-87F4-4495-A9EF-3E882F57676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92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sv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7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CAEE"/>
            </a:gs>
            <a:gs pos="100000">
              <a:srgbClr val="75C0E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11DC943-AF82-4E5E-B1D6-1DDE50B3D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25" y="-1592772"/>
            <a:ext cx="9134475" cy="36480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AF29385-5C7E-4FBB-A649-6D444EF3DA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/>
          <a:stretch/>
        </p:blipFill>
        <p:spPr>
          <a:xfrm>
            <a:off x="0" y="2055303"/>
            <a:ext cx="9144000" cy="4802697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D6F3BF76-0C21-4882-A4A7-496EA0AF8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0073"/>
            <a:ext cx="7772400" cy="2429163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Modelling the evolution of metabolic phenotypes in terrestrial mammals</a:t>
            </a:r>
            <a:endParaRPr lang="en-DE" sz="4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1. Fetal mass at birth 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1180786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Fit to within 1.0 to 2.5 g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(range of newborn masses in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Koivula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2003)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C65566-BFFF-472F-BB42-DEE743F965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7" y="2273835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9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2. Birth mass by litter size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1180786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A negative relationship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Mappes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Koskela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2004)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5FF535-6775-4787-B947-060A0C09F7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7" y="2191462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3. Total body mass by age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-110836" y="1180786"/>
            <a:ext cx="9356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Based on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Bertalanffy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curve </a:t>
            </a:r>
            <a:r>
              <a:rPr lang="lt-LT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fit to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data </a:t>
            </a:r>
            <a:r>
              <a:rPr lang="lt-LT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</a:t>
            </a:r>
          </a:p>
          <a:p>
            <a:pPr algn="ctr"/>
            <a:r>
              <a:rPr lang="lt-LT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Fedyk  1974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Hansson 1991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Rudolf et al. 2017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Sawicka-Kapusta 1974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Balčiauskienė 2007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Gębczyński 197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5)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74B6B7-CBB8-4AF5-85A6-B00608EE1D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7" y="2301827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4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4. Lean mass by age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-106397" y="1040827"/>
            <a:ext cx="9356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Based on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Bertalanffy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curve </a:t>
            </a:r>
            <a:r>
              <a:rPr lang="lt-LT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fit to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data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(some lean masses had to be approximated 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in light grey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) </a:t>
            </a:r>
            <a:r>
              <a:rPr lang="lt-LT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</a:t>
            </a:r>
          </a:p>
          <a:p>
            <a:pPr algn="ctr"/>
            <a:r>
              <a:rPr lang="lt-LT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Fedyk  1974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Hansson 1991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Rudolf et al. 2017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Sawicka-Kapusta 1974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Balčiauskienė 2007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</a:t>
            </a:r>
            <a:r>
              <a:rPr lang="lt-L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Gębczyński 197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5)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519594-8BA3-4F7B-80E1-774E7756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7" y="2476743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466531"/>
            <a:ext cx="6540482" cy="437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5. Mother mass by pup age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904181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Means and standard error pulled directly from plots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Sadowksa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9052BF8-E9A6-4A4A-8F5D-8855596DB1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77" y="1721459"/>
            <a:ext cx="6422768" cy="45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475861"/>
            <a:ext cx="6540482" cy="4283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6. Mother food intake by pup age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904181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Means and standard error pulled directly from plots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Sadowksa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C70F171-0A48-450B-8EF5-7F0C0CAE9B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61" y="1800995"/>
            <a:ext cx="6429000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9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466531"/>
            <a:ext cx="6540482" cy="437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7. Total litter mass by pup age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904181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Means and standard error pulled directly from plots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Sadowksa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D0FAA91-D928-4306-ACBE-827418C3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61" y="1824321"/>
            <a:ext cx="6429000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7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849086" y="432493"/>
            <a:ext cx="7436950" cy="471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8. Mother peak food intake by litter size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904181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Non-linear regression model predictions for a female of average body mass (29.1 g)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Sadowksa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675A74-A6FA-4924-9086-C859AB9FB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7" b="51563"/>
          <a:stretch/>
        </p:blipFill>
        <p:spPr>
          <a:xfrm>
            <a:off x="5312957" y="2586396"/>
            <a:ext cx="3741085" cy="305951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83F4CD0-2ED6-45DB-8D69-891EC8FCDD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" y="1960644"/>
            <a:ext cx="5327639" cy="3796341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37BECC11-ADA8-4F69-90BE-6388238CD25A}"/>
              </a:ext>
            </a:extLst>
          </p:cNvPr>
          <p:cNvSpPr txBox="1"/>
          <p:nvPr/>
        </p:nvSpPr>
        <p:spPr>
          <a:xfrm>
            <a:off x="6535229" y="6070051"/>
            <a:ext cx="250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For day 15 in the lactation period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77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867747" y="503853"/>
            <a:ext cx="7399628" cy="4003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9. Mother peak energy use by litter size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904181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Non-linear regression model predictions for a female of average body mass (29.1 g)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Sadowksa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675A74-A6FA-4924-9086-C859AB9FB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0" r="50378" b="5656"/>
          <a:stretch/>
        </p:blipFill>
        <p:spPr>
          <a:xfrm>
            <a:off x="5256425" y="2575664"/>
            <a:ext cx="3887575" cy="3017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CFA3CC-54DB-49EE-9264-529B6E529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2" y="2000432"/>
            <a:ext cx="5325420" cy="3794760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830CF4EB-F8C4-49E7-8894-E4FA8C861F3E}"/>
              </a:ext>
            </a:extLst>
          </p:cNvPr>
          <p:cNvSpPr txBox="1"/>
          <p:nvPr/>
        </p:nvSpPr>
        <p:spPr>
          <a:xfrm>
            <a:off x="6535229" y="6070051"/>
            <a:ext cx="250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For day 15 in the lactation period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718458" y="429655"/>
            <a:ext cx="7669850" cy="47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10. Mother peak milk transfer by litter size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904181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Non-linear regression model predictions for a female of average body mass (29.1 g)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Sadowksa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675A74-A6FA-4924-9086-C859AB9FB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1" t="49835" b="5049"/>
          <a:stretch/>
        </p:blipFill>
        <p:spPr>
          <a:xfrm>
            <a:off x="5262466" y="2593909"/>
            <a:ext cx="3952143" cy="30175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1BD328-9C44-4D08-B99D-5D6816877A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" y="1963481"/>
            <a:ext cx="5325420" cy="3794760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F48B3287-3536-4903-A734-AEEFCE802B62}"/>
              </a:ext>
            </a:extLst>
          </p:cNvPr>
          <p:cNvSpPr txBox="1"/>
          <p:nvPr/>
        </p:nvSpPr>
        <p:spPr>
          <a:xfrm>
            <a:off x="6535229" y="6070051"/>
            <a:ext cx="250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For day 15 in the lactation period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97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D97EA31-76AB-432D-ACFE-63D4DCB4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036" y="1380857"/>
            <a:ext cx="6410332" cy="19812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6FA629-DAE1-4F42-8746-BACB7C512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2663" y="3818652"/>
            <a:ext cx="5403245" cy="21907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13172D9-93FB-4471-A6BD-70DED3D0D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783" y="3504327"/>
            <a:ext cx="2095500" cy="2095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279DD19-DF4C-49EB-85F7-0047556C3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0959" y="1960397"/>
            <a:ext cx="2057400" cy="1143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A9646-97CB-4FF3-B570-1BE3F2C7B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7420" y="2770669"/>
            <a:ext cx="2352675" cy="6000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B26BA88-381B-4F53-A469-198DE8EB6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3331" y="3519055"/>
            <a:ext cx="2981325" cy="2095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112A9FC-CA12-4471-8397-5D61B323F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92986" y="3861144"/>
            <a:ext cx="2314575" cy="6000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92C27BE-6A3B-42CA-B875-55CFD3AB27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6484" y="4122254"/>
            <a:ext cx="2409825" cy="12096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961DF3A-82B1-4E5E-A3B9-B2C8DCE8A0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22006" y="4289355"/>
            <a:ext cx="847725" cy="97155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4F0150E-C97F-4163-B84D-A826492156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22006" y="3527355"/>
            <a:ext cx="1400175" cy="173355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3CD0513-308C-4223-BD31-060954BD76F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18186" r="18035" b="32595"/>
          <a:stretch/>
        </p:blipFill>
        <p:spPr>
          <a:xfrm>
            <a:off x="2693436" y="3023691"/>
            <a:ext cx="2275952" cy="103229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D4AB70E-E7D7-49CD-8FC3-4893C58AC2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77147" y="1510244"/>
            <a:ext cx="397765" cy="39776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A0AEC1-2CBA-45F7-A57B-E65B4CF603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661871" y="2323310"/>
            <a:ext cx="402336" cy="40233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FF266DE-B260-4B24-9094-7BFAB4F1D55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763477" y="3108032"/>
            <a:ext cx="402336" cy="40233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A307D33-182F-408B-A760-047898FCEBE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661871" y="3867283"/>
            <a:ext cx="402336" cy="40233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8CFF904-1A52-489D-B613-D7FF4E45BC1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477147" y="4673638"/>
            <a:ext cx="402336" cy="402336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708BE827-4B75-4EB0-9091-A28C361567A2}"/>
              </a:ext>
            </a:extLst>
          </p:cNvPr>
          <p:cNvSpPr/>
          <p:nvPr/>
        </p:nvSpPr>
        <p:spPr>
          <a:xfrm>
            <a:off x="6745293" y="6579264"/>
            <a:ext cx="2409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200" dirty="0">
                <a:latin typeface="Trebuchet MS" panose="020B0603020202020204" pitchFamily="34" charset="0"/>
              </a:rPr>
              <a:t>Vole illustration from BioRender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CC6BBCF-F37F-40EB-B83E-8BCCD3228620}"/>
              </a:ext>
            </a:extLst>
          </p:cNvPr>
          <p:cNvSpPr/>
          <p:nvPr/>
        </p:nvSpPr>
        <p:spPr>
          <a:xfrm>
            <a:off x="2280960" y="278736"/>
            <a:ext cx="458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Trebuchet MS" panose="020B0603020202020204" pitchFamily="34" charset="0"/>
              </a:rPr>
              <a:t>Energy budget model overview</a:t>
            </a:r>
          </a:p>
        </p:txBody>
      </p:sp>
    </p:spTree>
    <p:extLst>
      <p:ext uri="{BB962C8B-B14F-4D97-AF65-F5344CB8AC3E}">
        <p14:creationId xmlns:p14="http://schemas.microsoft.com/office/powerpoint/2010/main" val="385266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11. Pup mass at weaning by litter size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89958" y="1180786"/>
            <a:ext cx="8955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A negative relationship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(Oksanen et al. 2001, Sievert et al. 2021)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E7DF52-46DB-4EAE-A6D2-36FAFC16C5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7" y="2042166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12. Litter size at birth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1297318" y="1073064"/>
            <a:ext cx="65404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Average between 3.6 – 6.1 pups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Bujalska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Ryszkowski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1966,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Koivula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2003, Kaczmarski 1966,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Bujalska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Ryszkowski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1966,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Drożdż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, 1963,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Brambell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&amp; Rowlands, 1936,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Naumov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1948, Popov 1960,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Zejda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1966,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Buchalczyk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1970,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Sadowska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2016)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36DBAA-6D43-4293-8A0F-15FF9876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6" y="2476743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7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13. Litter size at weaning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452582" y="1073064"/>
            <a:ext cx="822995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Average between 1.28 – 5.28 pups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(Kaczmarski 1966,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Koivula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2003,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Koskela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1998,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Koskela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1998,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Mappes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1995,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Ołdakowski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2015,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Ołdakowski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et al. 2012)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76A8A7-9D95-488E-B09C-61D8FC8F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6" y="2273835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15. Body condition of living animals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452582" y="1073064"/>
            <a:ext cx="8229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Range between 3 – 29% body fat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Fedyk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1974,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Sawicka-Kapusta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1974,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Tidhar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and Speakman 2007)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03B2074-4809-489B-B77F-B271DD0D82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6" y="2096554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01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16. Body condition at death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452582" y="1073064"/>
            <a:ext cx="8229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Lowest observed value in empirical data of living animals (3% body fat)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Fedyk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1974,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Sawicka-Kapusta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1974,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Tidhar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and Speakman 2007)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4E9237-9DD5-45E4-8F46-1697DE9E15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6" y="2152538"/>
            <a:ext cx="5599187" cy="39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17. Field metabolic rate by body mass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452582" y="1073064"/>
            <a:ext cx="8229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Used two allometric curves for rodents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(King 1974, Nagy, Girard, &amp; Brown 1999)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C45565-148A-48AA-9938-BE7FB783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203"/>
            <a:ext cx="9144000" cy="39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5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692727" y="391417"/>
            <a:ext cx="7749668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Pattern 14. Probability of weaning by mother body mass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61C4ED1-067D-448A-8584-0769589B44E9}"/>
              </a:ext>
            </a:extLst>
          </p:cNvPr>
          <p:cNvSpPr txBox="1"/>
          <p:nvPr/>
        </p:nvSpPr>
        <p:spPr>
          <a:xfrm>
            <a:off x="452581" y="863706"/>
            <a:ext cx="8229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Based on logistic function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(Jonsson et al. 2002)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29ABE3-3B52-4EA4-8629-3F5BF4CD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8" y="1775825"/>
            <a:ext cx="5599187" cy="3989840"/>
          </a:xfrm>
          <a:prstGeom prst="rect">
            <a:avLst/>
          </a:prstGeom>
        </p:spPr>
      </p:pic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CA4FF9F7-35BA-4B64-913A-BAF5B20C1FFA}"/>
              </a:ext>
            </a:extLst>
          </p:cNvPr>
          <p:cNvSpPr/>
          <p:nvPr/>
        </p:nvSpPr>
        <p:spPr>
          <a:xfrm>
            <a:off x="2567709" y="1838037"/>
            <a:ext cx="4895273" cy="3352800"/>
          </a:xfrm>
          <a:custGeom>
            <a:avLst/>
            <a:gdLst>
              <a:gd name="connsiteX0" fmla="*/ 0 w 4895273"/>
              <a:gd name="connsiteY0" fmla="*/ 0 h 3352800"/>
              <a:gd name="connsiteX1" fmla="*/ 0 w 4895273"/>
              <a:gd name="connsiteY1" fmla="*/ 3352800 h 3352800"/>
              <a:gd name="connsiteX2" fmla="*/ 1505528 w 4895273"/>
              <a:gd name="connsiteY2" fmla="*/ 3352800 h 3352800"/>
              <a:gd name="connsiteX3" fmla="*/ 1847273 w 4895273"/>
              <a:gd name="connsiteY3" fmla="*/ 2068945 h 3352800"/>
              <a:gd name="connsiteX4" fmla="*/ 3140364 w 4895273"/>
              <a:gd name="connsiteY4" fmla="*/ 212436 h 3352800"/>
              <a:gd name="connsiteX5" fmla="*/ 4507346 w 4895273"/>
              <a:gd name="connsiteY5" fmla="*/ 212436 h 3352800"/>
              <a:gd name="connsiteX6" fmla="*/ 4895273 w 4895273"/>
              <a:gd name="connsiteY6" fmla="*/ 212436 h 3352800"/>
              <a:gd name="connsiteX7" fmla="*/ 4886037 w 4895273"/>
              <a:gd name="connsiteY7" fmla="*/ 0 h 3352800"/>
              <a:gd name="connsiteX8" fmla="*/ 0 w 4895273"/>
              <a:gd name="connsiteY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5273" h="3352800">
                <a:moveTo>
                  <a:pt x="0" y="0"/>
                </a:moveTo>
                <a:lnTo>
                  <a:pt x="0" y="3352800"/>
                </a:lnTo>
                <a:lnTo>
                  <a:pt x="1505528" y="3352800"/>
                </a:lnTo>
                <a:lnTo>
                  <a:pt x="1847273" y="2068945"/>
                </a:lnTo>
                <a:lnTo>
                  <a:pt x="3140364" y="212436"/>
                </a:lnTo>
                <a:lnTo>
                  <a:pt x="4507346" y="212436"/>
                </a:lnTo>
                <a:lnTo>
                  <a:pt x="4895273" y="212436"/>
                </a:lnTo>
                <a:lnTo>
                  <a:pt x="48860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A9DF57E-91BC-4E01-9C04-8A192780C4FF}"/>
              </a:ext>
            </a:extLst>
          </p:cNvPr>
          <p:cNvCxnSpPr>
            <a:cxnSpLocks/>
          </p:cNvCxnSpPr>
          <p:nvPr/>
        </p:nvCxnSpPr>
        <p:spPr>
          <a:xfrm flipV="1">
            <a:off x="4514987" y="5273964"/>
            <a:ext cx="0" cy="1060817"/>
          </a:xfrm>
          <a:prstGeom prst="straightConnector1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4B3CC059-5218-4DAE-B782-E41CB4D1518D}"/>
              </a:ext>
            </a:extLst>
          </p:cNvPr>
          <p:cNvSpPr txBox="1"/>
          <p:nvPr/>
        </p:nvSpPr>
        <p:spPr>
          <a:xfrm>
            <a:off x="2758475" y="6254040"/>
            <a:ext cx="35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Average adult mass from the model, </a:t>
            </a:r>
            <a:r>
              <a:rPr lang="en-US" sz="1400" dirty="0" err="1">
                <a:solidFill>
                  <a:srgbClr val="C55A11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Pantheria</a:t>
            </a:r>
            <a:r>
              <a:rPr lang="en-US" sz="1400" dirty="0">
                <a:solidFill>
                  <a:srgbClr val="C55A11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database, and other sources</a:t>
            </a:r>
            <a:endParaRPr lang="en-US" sz="1000" dirty="0">
              <a:solidFill>
                <a:srgbClr val="C55A11"/>
              </a:solidFill>
              <a:latin typeface="Trebuchet MS" panose="020B0603020202020204" pitchFamily="34" charset="0"/>
              <a:ea typeface="Meiryo" panose="020B0604030504040204" pitchFamily="34" charset="-128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C730385-9BB7-4A1D-BDE5-C78F4CDBAC55}"/>
              </a:ext>
            </a:extLst>
          </p:cNvPr>
          <p:cNvCxnSpPr>
            <a:cxnSpLocks/>
          </p:cNvCxnSpPr>
          <p:nvPr/>
        </p:nvCxnSpPr>
        <p:spPr>
          <a:xfrm flipH="1">
            <a:off x="2481263" y="4802909"/>
            <a:ext cx="2033725" cy="0"/>
          </a:xfrm>
          <a:prstGeom prst="line">
            <a:avLst/>
          </a:prstGeom>
          <a:ln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B51D3C3-AE86-44F4-A5BA-16F40A8F914E}"/>
              </a:ext>
            </a:extLst>
          </p:cNvPr>
          <p:cNvCxnSpPr>
            <a:cxnSpLocks/>
          </p:cNvCxnSpPr>
          <p:nvPr/>
        </p:nvCxnSpPr>
        <p:spPr>
          <a:xfrm flipV="1">
            <a:off x="4514985" y="4802910"/>
            <a:ext cx="0" cy="442984"/>
          </a:xfrm>
          <a:prstGeom prst="line">
            <a:avLst/>
          </a:prstGeom>
          <a:ln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E9EE656-F869-47E2-BA95-AC01CA968AAA}"/>
              </a:ext>
            </a:extLst>
          </p:cNvPr>
          <p:cNvCxnSpPr/>
          <p:nvPr/>
        </p:nvCxnSpPr>
        <p:spPr>
          <a:xfrm>
            <a:off x="848147" y="603960"/>
            <a:ext cx="7426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692727" y="391417"/>
            <a:ext cx="7749668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Population dynamics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039546-9675-4DF5-BC58-35E0A8A07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5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296" y="605724"/>
            <a:ext cx="6540482" cy="512764"/>
          </a:xfrm>
        </p:spPr>
        <p:txBody>
          <a:bodyPr anchor="t">
            <a:normAutofit fontScale="90000"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Next steps</a:t>
            </a:r>
            <a:endParaRPr lang="en-DE" sz="3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3DD3CEB-573F-4D5C-B291-BEBDED2A8532}"/>
              </a:ext>
            </a:extLst>
          </p:cNvPr>
          <p:cNvSpPr/>
          <p:nvPr/>
        </p:nvSpPr>
        <p:spPr>
          <a:xfrm>
            <a:off x="1103120" y="2399671"/>
            <a:ext cx="6894658" cy="319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Get your thoughts and see if you are happy with these results</a:t>
            </a:r>
          </a:p>
          <a:p>
            <a:pPr marL="342900" indent="-342900" algn="ct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Sensitivity analysis</a:t>
            </a:r>
          </a:p>
          <a:p>
            <a:pPr marL="342900" indent="-342900" algn="ct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Evaluation patterns</a:t>
            </a:r>
          </a:p>
          <a:p>
            <a:pPr marL="342900" indent="-342900" algn="ct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Prepare scenarios</a:t>
            </a:r>
          </a:p>
          <a:p>
            <a:pPr marL="342900" indent="-342900" algn="ct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Finish ODD &amp; documentation</a:t>
            </a:r>
          </a:p>
          <a:p>
            <a:pPr marL="342900" indent="-342900" algn="ct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Get to running &amp; writing!</a:t>
            </a:r>
          </a:p>
        </p:txBody>
      </p:sp>
    </p:spTree>
    <p:extLst>
      <p:ext uri="{BB962C8B-B14F-4D97-AF65-F5344CB8AC3E}">
        <p14:creationId xmlns:p14="http://schemas.microsoft.com/office/powerpoint/2010/main" val="18616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C11077-B5B3-40C7-8E7B-6CDB574F4265}"/>
              </a:ext>
            </a:extLst>
          </p:cNvPr>
          <p:cNvSpPr/>
          <p:nvPr/>
        </p:nvSpPr>
        <p:spPr>
          <a:xfrm>
            <a:off x="1562470" y="1606858"/>
            <a:ext cx="6010182" cy="35421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43CA50A-CE57-43FC-A048-6BE83788D462}"/>
              </a:ext>
            </a:extLst>
          </p:cNvPr>
          <p:cNvCxnSpPr>
            <a:cxnSpLocks/>
          </p:cNvCxnSpPr>
          <p:nvPr/>
        </p:nvCxnSpPr>
        <p:spPr>
          <a:xfrm flipV="1">
            <a:off x="2024109" y="2006354"/>
            <a:ext cx="4944862" cy="26189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8BD0C-6E2E-45C1-B241-117BF6F95E5D}"/>
              </a:ext>
            </a:extLst>
          </p:cNvPr>
          <p:cNvSpPr txBox="1">
            <a:spLocks/>
          </p:cNvSpPr>
          <p:nvPr/>
        </p:nvSpPr>
        <p:spPr>
          <a:xfrm>
            <a:off x="3783660" y="5136473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Mass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5C5958-D6E9-4F75-900B-0A8AB9226A9C}"/>
              </a:ext>
            </a:extLst>
          </p:cNvPr>
          <p:cNvSpPr txBox="1">
            <a:spLocks/>
          </p:cNvSpPr>
          <p:nvPr/>
        </p:nvSpPr>
        <p:spPr>
          <a:xfrm rot="16200000">
            <a:off x="446396" y="3016928"/>
            <a:ext cx="1425760" cy="82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DEE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44F11-6325-4CB2-854F-3D5DCF2A4B6A}"/>
              </a:ext>
            </a:extLst>
          </p:cNvPr>
          <p:cNvSpPr/>
          <p:nvPr/>
        </p:nvSpPr>
        <p:spPr>
          <a:xfrm>
            <a:off x="4487661" y="445843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9C2B601-0F1A-48EF-8741-0AEEF80B8BFD}"/>
              </a:ext>
            </a:extLst>
          </p:cNvPr>
          <p:cNvSpPr/>
          <p:nvPr/>
        </p:nvSpPr>
        <p:spPr>
          <a:xfrm>
            <a:off x="4487661" y="20141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0288698-192D-4D6F-A366-85F8469DD979}"/>
              </a:ext>
            </a:extLst>
          </p:cNvPr>
          <p:cNvSpPr/>
          <p:nvPr/>
        </p:nvSpPr>
        <p:spPr>
          <a:xfrm>
            <a:off x="5732015" y="365803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CFE6F96-7A10-4E32-959F-9933A448A07A}"/>
              </a:ext>
            </a:extLst>
          </p:cNvPr>
          <p:cNvSpPr/>
          <p:nvPr/>
        </p:nvSpPr>
        <p:spPr>
          <a:xfrm>
            <a:off x="4783585" y="33998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CF7AB3E-394D-4692-A459-AD9C00815BB5}"/>
              </a:ext>
            </a:extLst>
          </p:cNvPr>
          <p:cNvSpPr/>
          <p:nvPr/>
        </p:nvSpPr>
        <p:spPr>
          <a:xfrm>
            <a:off x="3783660" y="326254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10B994-6CCC-420F-96C1-8D2ACB91D4F0}"/>
              </a:ext>
            </a:extLst>
          </p:cNvPr>
          <p:cNvSpPr/>
          <p:nvPr/>
        </p:nvSpPr>
        <p:spPr>
          <a:xfrm>
            <a:off x="3221122" y="294516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51C7BF5-316F-4345-88F6-B4A91A19F4DB}"/>
              </a:ext>
            </a:extLst>
          </p:cNvPr>
          <p:cNvSpPr/>
          <p:nvPr/>
        </p:nvSpPr>
        <p:spPr>
          <a:xfrm>
            <a:off x="2328909" y="37768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73A522D-2E0B-41F9-A0F6-8EB42EFA057C}"/>
              </a:ext>
            </a:extLst>
          </p:cNvPr>
          <p:cNvSpPr/>
          <p:nvPr/>
        </p:nvSpPr>
        <p:spPr>
          <a:xfrm>
            <a:off x="2213499" y="4799249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6BC620C-EC61-4274-A523-3C4FBC251F5F}"/>
              </a:ext>
            </a:extLst>
          </p:cNvPr>
          <p:cNvSpPr/>
          <p:nvPr/>
        </p:nvSpPr>
        <p:spPr>
          <a:xfrm>
            <a:off x="3201883" y="4365571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6D38EB1-D5B1-414E-8352-CE4E89DDA382}"/>
              </a:ext>
            </a:extLst>
          </p:cNvPr>
          <p:cNvSpPr/>
          <p:nvPr/>
        </p:nvSpPr>
        <p:spPr>
          <a:xfrm>
            <a:off x="4190267" y="393189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6F05F0D-D6EA-48D7-8A61-0B5B045FF998}"/>
              </a:ext>
            </a:extLst>
          </p:cNvPr>
          <p:cNvSpPr/>
          <p:nvPr/>
        </p:nvSpPr>
        <p:spPr>
          <a:xfrm>
            <a:off x="5302927" y="2413633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36D5904-F091-4375-84DC-A8A728DE0CD5}"/>
              </a:ext>
            </a:extLst>
          </p:cNvPr>
          <p:cNvSpPr/>
          <p:nvPr/>
        </p:nvSpPr>
        <p:spPr>
          <a:xfrm>
            <a:off x="5418337" y="324411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C71A97F-9B55-4030-BE8D-F262736E04AD}"/>
              </a:ext>
            </a:extLst>
          </p:cNvPr>
          <p:cNvSpPr/>
          <p:nvPr/>
        </p:nvSpPr>
        <p:spPr>
          <a:xfrm>
            <a:off x="6661211" y="288524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82C3029-494D-4671-82E9-CBF4F8811406}"/>
              </a:ext>
            </a:extLst>
          </p:cNvPr>
          <p:cNvSpPr/>
          <p:nvPr/>
        </p:nvSpPr>
        <p:spPr>
          <a:xfrm>
            <a:off x="6004264" y="2104888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41DBDFE-F55B-4DCF-9406-3C697125A563}"/>
              </a:ext>
            </a:extLst>
          </p:cNvPr>
          <p:cNvSpPr/>
          <p:nvPr/>
        </p:nvSpPr>
        <p:spPr>
          <a:xfrm>
            <a:off x="4401844" y="3000652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B86A82F-D72D-4FC9-952B-FB3150EECF16}"/>
              </a:ext>
            </a:extLst>
          </p:cNvPr>
          <p:cNvSpPr/>
          <p:nvPr/>
        </p:nvSpPr>
        <p:spPr>
          <a:xfrm>
            <a:off x="3478570" y="354447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A02F497-EBB5-4C0D-BE65-B9CF4EAF43CE}"/>
              </a:ext>
            </a:extLst>
          </p:cNvPr>
          <p:cNvSpPr/>
          <p:nvPr/>
        </p:nvSpPr>
        <p:spPr>
          <a:xfrm>
            <a:off x="2555291" y="4452956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5221071-5063-4011-9361-4AE46CB4400D}"/>
              </a:ext>
            </a:extLst>
          </p:cNvPr>
          <p:cNvSpPr/>
          <p:nvPr/>
        </p:nvSpPr>
        <p:spPr>
          <a:xfrm>
            <a:off x="5476042" y="2006354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771A3D1-6BBD-4E01-9C74-D3F6412321DE}"/>
              </a:ext>
            </a:extLst>
          </p:cNvPr>
          <p:cNvSpPr/>
          <p:nvPr/>
        </p:nvSpPr>
        <p:spPr>
          <a:xfrm>
            <a:off x="5999825" y="2877667"/>
            <a:ext cx="115410" cy="1154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D6791C4-C081-4576-8D2A-79158A22AE95}"/>
              </a:ext>
            </a:extLst>
          </p:cNvPr>
          <p:cNvSpPr txBox="1">
            <a:spLocks/>
          </p:cNvSpPr>
          <p:nvPr/>
        </p:nvSpPr>
        <p:spPr>
          <a:xfrm>
            <a:off x="1297320" y="391417"/>
            <a:ext cx="65404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First application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Calibration with ABC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EEAF30-E9CC-4D20-93CE-8363F9E0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7769" y="1872492"/>
            <a:ext cx="2213123" cy="16655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D5BFA2-3739-4B80-BB4A-E92F6533D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56" y="1870670"/>
            <a:ext cx="2213122" cy="166558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97F5F55-C8E8-440B-B044-2754692F754B}"/>
              </a:ext>
            </a:extLst>
          </p:cNvPr>
          <p:cNvSpPr txBox="1">
            <a:spLocks/>
          </p:cNvSpPr>
          <p:nvPr/>
        </p:nvSpPr>
        <p:spPr>
          <a:xfrm>
            <a:off x="1279880" y="3635242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9E2705-195F-424E-BAC1-8DE9E8EDD912}"/>
              </a:ext>
            </a:extLst>
          </p:cNvPr>
          <p:cNvSpPr txBox="1">
            <a:spLocks/>
          </p:cNvSpPr>
          <p:nvPr/>
        </p:nvSpPr>
        <p:spPr>
          <a:xfrm>
            <a:off x="3870677" y="3635241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750FD5-1EB0-4941-9925-8C32D8948B00}"/>
              </a:ext>
            </a:extLst>
          </p:cNvPr>
          <p:cNvSpPr txBox="1">
            <a:spLocks/>
          </p:cNvSpPr>
          <p:nvPr/>
        </p:nvSpPr>
        <p:spPr>
          <a:xfrm rot="16200000">
            <a:off x="44069" y="2518796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50D61F-CDE8-4004-8D92-47C882483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814" y="1867277"/>
            <a:ext cx="2211292" cy="166420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92754AE-ADEE-4DB4-9F87-D3EEBFEA8920}"/>
              </a:ext>
            </a:extLst>
          </p:cNvPr>
          <p:cNvSpPr txBox="1">
            <a:spLocks/>
          </p:cNvSpPr>
          <p:nvPr/>
        </p:nvSpPr>
        <p:spPr>
          <a:xfrm rot="16200000">
            <a:off x="2690281" y="2518796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4557615-7BE5-4F03-8132-F8CD0C954B13}"/>
              </a:ext>
            </a:extLst>
          </p:cNvPr>
          <p:cNvSpPr txBox="1">
            <a:spLocks/>
          </p:cNvSpPr>
          <p:nvPr/>
        </p:nvSpPr>
        <p:spPr>
          <a:xfrm>
            <a:off x="6516891" y="3633419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9D9B91-E024-4F91-8EB7-5413FFE58086}"/>
              </a:ext>
            </a:extLst>
          </p:cNvPr>
          <p:cNvSpPr txBox="1">
            <a:spLocks/>
          </p:cNvSpPr>
          <p:nvPr/>
        </p:nvSpPr>
        <p:spPr>
          <a:xfrm rot="16200000">
            <a:off x="5336495" y="2516974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Survival prob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0B31A507-B561-4473-B5ED-EED7F49A3EF2}"/>
              </a:ext>
            </a:extLst>
          </p:cNvPr>
          <p:cNvSpPr txBox="1"/>
          <p:nvPr/>
        </p:nvSpPr>
        <p:spPr>
          <a:xfrm>
            <a:off x="3418273" y="899047"/>
            <a:ext cx="2307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10 parameters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73724584-9BF0-40EA-A228-6BE9433E44CB}"/>
              </a:ext>
            </a:extLst>
          </p:cNvPr>
          <p:cNvSpPr txBox="1"/>
          <p:nvPr/>
        </p:nvSpPr>
        <p:spPr>
          <a:xfrm>
            <a:off x="94397" y="4586926"/>
            <a:ext cx="8955206" cy="211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500,000 simulations (212,240 finished)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Results collected from simulation year 5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Uniform sampling with LHS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16 empirical patterns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Used the mean of the absolute scaled errors to assess fit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77DD891F-5ADE-4868-BE8E-9ECD422EFD9D}"/>
              </a:ext>
            </a:extLst>
          </p:cNvPr>
          <p:cNvSpPr txBox="1"/>
          <p:nvPr/>
        </p:nvSpPr>
        <p:spPr>
          <a:xfrm>
            <a:off x="991845" y="1486811"/>
            <a:ext cx="209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Growth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8747B4E-25DB-4005-9AC0-0972122056E1}"/>
              </a:ext>
            </a:extLst>
          </p:cNvPr>
          <p:cNvSpPr txBox="1"/>
          <p:nvPr/>
        </p:nvSpPr>
        <p:spPr>
          <a:xfrm>
            <a:off x="3633184" y="1486811"/>
            <a:ext cx="209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F9962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Reproduction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F76776E6-C213-42CA-89C7-8719A9BE62FF}"/>
              </a:ext>
            </a:extLst>
          </p:cNvPr>
          <p:cNvSpPr txBox="1"/>
          <p:nvPr/>
        </p:nvSpPr>
        <p:spPr>
          <a:xfrm>
            <a:off x="6274523" y="1486811"/>
            <a:ext cx="209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55A11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Survival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FCFD51D-CBFA-44B0-AD2F-9C076DFDC98E}"/>
              </a:ext>
            </a:extLst>
          </p:cNvPr>
          <p:cNvSpPr txBox="1"/>
          <p:nvPr/>
        </p:nvSpPr>
        <p:spPr>
          <a:xfrm>
            <a:off x="6225814" y="4020415"/>
            <a:ext cx="2307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+ 2 modifiers for embryo and offspring survival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E18E9D7-FCE0-4C96-A517-2307F0B484B5}"/>
              </a:ext>
            </a:extLst>
          </p:cNvPr>
          <p:cNvSpPr txBox="1"/>
          <p:nvPr/>
        </p:nvSpPr>
        <p:spPr>
          <a:xfrm>
            <a:off x="3418273" y="3987327"/>
            <a:ext cx="2307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F9962"/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Pregnancy &amp; lactation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0D454866-81C7-421E-89E1-B3424DE7F6D4}"/>
              </a:ext>
            </a:extLst>
          </p:cNvPr>
          <p:cNvGrpSpPr/>
          <p:nvPr/>
        </p:nvGrpSpPr>
        <p:grpSpPr>
          <a:xfrm>
            <a:off x="927595" y="1873807"/>
            <a:ext cx="7503719" cy="1670801"/>
            <a:chOff x="1053476" y="1760022"/>
            <a:chExt cx="7503719" cy="1670801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BB18834-5825-49C5-868E-DA99272D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476" y="1760022"/>
              <a:ext cx="2211292" cy="1664208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89B2048-D6FA-4F3E-BD99-D9D4022C9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01520" y="1766615"/>
              <a:ext cx="2211292" cy="1664208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27EEDB83-438F-43E3-A7D7-924AC85CF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45903" y="1760022"/>
              <a:ext cx="2211292" cy="166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65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First application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935669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How does the environment shape the evolution of different metabolic phenotypes?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F45335-1370-4EBF-A799-C51F591F1241}"/>
              </a:ext>
            </a:extLst>
          </p:cNvPr>
          <p:cNvSpPr/>
          <p:nvPr/>
        </p:nvSpPr>
        <p:spPr>
          <a:xfrm>
            <a:off x="950721" y="2811020"/>
            <a:ext cx="7497648" cy="1420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Trebuchet MS" panose="020B0603020202020204" pitchFamily="34" charset="0"/>
              </a:rPr>
              <a:t>The food habits hypothesis identifies 3 dietary components that can drive average and variability of metabolic rates: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Trebuchet MS" panose="020B0603020202020204" pitchFamily="34" charset="0"/>
              </a:rPr>
              <a:t>Quality</a:t>
            </a:r>
            <a:r>
              <a:rPr lang="en-US" sz="2000" dirty="0"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latin typeface="Trebuchet MS" panose="020B0603020202020204" pitchFamily="34" charset="0"/>
              </a:rPr>
              <a:t>Availability</a:t>
            </a:r>
            <a:r>
              <a:rPr lang="en-US" sz="2000" dirty="0">
                <a:latin typeface="Trebuchet MS" panose="020B0603020202020204" pitchFamily="34" charset="0"/>
              </a:rPr>
              <a:t>, and </a:t>
            </a:r>
            <a:r>
              <a:rPr lang="en-US" sz="2000" b="1" dirty="0">
                <a:latin typeface="Trebuchet MS" panose="020B0603020202020204" pitchFamily="34" charset="0"/>
              </a:rPr>
              <a:t>Predictability</a:t>
            </a:r>
            <a:r>
              <a:rPr lang="en-US" sz="2000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5AF674-9FB8-40A4-9917-0CE2A0FB670A}"/>
              </a:ext>
            </a:extLst>
          </p:cNvPr>
          <p:cNvSpPr/>
          <p:nvPr/>
        </p:nvSpPr>
        <p:spPr>
          <a:xfrm>
            <a:off x="6576292" y="6291545"/>
            <a:ext cx="2473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Bozinovic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 et al. 2007</a:t>
            </a:r>
          </a:p>
        </p:txBody>
      </p:sp>
    </p:spTree>
    <p:extLst>
      <p:ext uri="{BB962C8B-B14F-4D97-AF65-F5344CB8AC3E}">
        <p14:creationId xmlns:p14="http://schemas.microsoft.com/office/powerpoint/2010/main" val="1340391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First application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935669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How does the environment shape the evolution of different metabolic phenotypes?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F45335-1370-4EBF-A799-C51F591F1241}"/>
              </a:ext>
            </a:extLst>
          </p:cNvPr>
          <p:cNvSpPr/>
          <p:nvPr/>
        </p:nvSpPr>
        <p:spPr>
          <a:xfrm>
            <a:off x="1645788" y="1862602"/>
            <a:ext cx="5852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Introduce variation in and heritability of three metabolic traits: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404144E-BF70-43C7-8190-2918703DF1D5}"/>
              </a:ext>
            </a:extLst>
          </p:cNvPr>
          <p:cNvSpPr/>
          <p:nvPr/>
        </p:nvSpPr>
        <p:spPr>
          <a:xfrm>
            <a:off x="951346" y="3251200"/>
            <a:ext cx="2189018" cy="2189018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00" b="1" dirty="0">
                <a:latin typeface="Trebuchet MS" panose="020B0603020202020204" pitchFamily="34" charset="0"/>
              </a:rPr>
              <a:t>Maintenance costs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FFBB1B-87CC-45D5-89AF-0862C91FD737}"/>
              </a:ext>
            </a:extLst>
          </p:cNvPr>
          <p:cNvSpPr/>
          <p:nvPr/>
        </p:nvSpPr>
        <p:spPr>
          <a:xfrm>
            <a:off x="3477491" y="3251200"/>
            <a:ext cx="2189018" cy="21890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00" b="1" dirty="0">
                <a:latin typeface="Trebuchet MS" panose="020B0603020202020204" pitchFamily="34" charset="0"/>
              </a:rPr>
              <a:t>Energy allocation to growth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2445308-B0D8-4D99-891C-6D91F47BD113}"/>
              </a:ext>
            </a:extLst>
          </p:cNvPr>
          <p:cNvSpPr/>
          <p:nvPr/>
        </p:nvSpPr>
        <p:spPr>
          <a:xfrm>
            <a:off x="6003636" y="3251200"/>
            <a:ext cx="2189018" cy="2189018"/>
          </a:xfrm>
          <a:prstGeom prst="ellipse">
            <a:avLst/>
          </a:prstGeom>
          <a:solidFill>
            <a:srgbClr val="2F9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00" b="1" dirty="0">
                <a:latin typeface="Trebuchet MS" panose="020B0603020202020204" pitchFamily="34" charset="0"/>
              </a:rPr>
              <a:t>Energy allocation to reproduction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001B6DEE-0421-4053-A004-C9E14FB17922}"/>
              </a:ext>
            </a:extLst>
          </p:cNvPr>
          <p:cNvSpPr txBox="1"/>
          <p:nvPr/>
        </p:nvSpPr>
        <p:spPr>
          <a:xfrm>
            <a:off x="0" y="588267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Separate to account for different management models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(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Careau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 &amp; Garland 2012, Glazier 2015)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Other approaches instead link these processes</a:t>
            </a:r>
          </a:p>
        </p:txBody>
      </p:sp>
    </p:spTree>
    <p:extLst>
      <p:ext uri="{BB962C8B-B14F-4D97-AF65-F5344CB8AC3E}">
        <p14:creationId xmlns:p14="http://schemas.microsoft.com/office/powerpoint/2010/main" val="7173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 animBg="1"/>
      <p:bldP spid="12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First application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935669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How does the environment shape the evolution of different metabolic phenotypes?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404144E-BF70-43C7-8190-2918703DF1D5}"/>
              </a:ext>
            </a:extLst>
          </p:cNvPr>
          <p:cNvSpPr/>
          <p:nvPr/>
        </p:nvSpPr>
        <p:spPr>
          <a:xfrm>
            <a:off x="886695" y="1588654"/>
            <a:ext cx="2189018" cy="2189018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00" b="1" dirty="0">
                <a:latin typeface="Trebuchet MS" panose="020B0603020202020204" pitchFamily="34" charset="0"/>
              </a:rPr>
              <a:t>Maintenance costs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FFBB1B-87CC-45D5-89AF-0862C91FD737}"/>
              </a:ext>
            </a:extLst>
          </p:cNvPr>
          <p:cNvSpPr/>
          <p:nvPr/>
        </p:nvSpPr>
        <p:spPr>
          <a:xfrm>
            <a:off x="3505200" y="1588654"/>
            <a:ext cx="2189018" cy="21890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00" b="1" dirty="0">
                <a:latin typeface="Trebuchet MS" panose="020B0603020202020204" pitchFamily="34" charset="0"/>
              </a:rPr>
              <a:t>Energy allocation to growth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2445308-B0D8-4D99-891C-6D91F47BD113}"/>
              </a:ext>
            </a:extLst>
          </p:cNvPr>
          <p:cNvSpPr/>
          <p:nvPr/>
        </p:nvSpPr>
        <p:spPr>
          <a:xfrm>
            <a:off x="6123705" y="1588654"/>
            <a:ext cx="2189018" cy="2189018"/>
          </a:xfrm>
          <a:prstGeom prst="ellipse">
            <a:avLst/>
          </a:prstGeom>
          <a:solidFill>
            <a:srgbClr val="2F9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00" b="1" dirty="0">
                <a:latin typeface="Trebuchet MS" panose="020B0603020202020204" pitchFamily="34" charset="0"/>
              </a:rPr>
              <a:t>Energy allocation to reproduction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E6F0AA-66F9-457E-B00A-2B1C88E9B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643" y="4061326"/>
            <a:ext cx="2213121" cy="16655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EEAF30-E9CC-4D20-93CE-8363F9E0E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1652" y="4063147"/>
            <a:ext cx="2213123" cy="16655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D5BFA2-3739-4B80-BB4A-E92F6533D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5439" y="4061325"/>
            <a:ext cx="2213122" cy="166558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2F3132A-30E4-4A84-A09A-EF8F04E70F90}"/>
              </a:ext>
            </a:extLst>
          </p:cNvPr>
          <p:cNvSpPr txBox="1">
            <a:spLocks/>
          </p:cNvSpPr>
          <p:nvPr/>
        </p:nvSpPr>
        <p:spPr>
          <a:xfrm>
            <a:off x="1222966" y="5825898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Body mass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7F5F55-C8E8-440B-B044-2754692F754B}"/>
              </a:ext>
            </a:extLst>
          </p:cNvPr>
          <p:cNvSpPr txBox="1">
            <a:spLocks/>
          </p:cNvSpPr>
          <p:nvPr/>
        </p:nvSpPr>
        <p:spPr>
          <a:xfrm>
            <a:off x="3813763" y="5825897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9E2705-195F-424E-BAC1-8DE9E8EDD912}"/>
              </a:ext>
            </a:extLst>
          </p:cNvPr>
          <p:cNvSpPr txBox="1">
            <a:spLocks/>
          </p:cNvSpPr>
          <p:nvPr/>
        </p:nvSpPr>
        <p:spPr>
          <a:xfrm>
            <a:off x="6404560" y="5825896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Body fat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BC5012D-49C2-44FA-B08A-EDA543D33D12}"/>
              </a:ext>
            </a:extLst>
          </p:cNvPr>
          <p:cNvSpPr txBox="1">
            <a:spLocks/>
          </p:cNvSpPr>
          <p:nvPr/>
        </p:nvSpPr>
        <p:spPr>
          <a:xfrm rot="16200000">
            <a:off x="-68260" y="4709451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BMR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750FD5-1EB0-4941-9925-8C32D8948B00}"/>
              </a:ext>
            </a:extLst>
          </p:cNvPr>
          <p:cNvSpPr txBox="1">
            <a:spLocks/>
          </p:cNvSpPr>
          <p:nvPr/>
        </p:nvSpPr>
        <p:spPr>
          <a:xfrm rot="16200000">
            <a:off x="2577952" y="4709451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2754AE-ADEE-4DB4-9F87-D3EEBFEA8920}"/>
              </a:ext>
            </a:extLst>
          </p:cNvPr>
          <p:cNvSpPr txBox="1">
            <a:spLocks/>
          </p:cNvSpPr>
          <p:nvPr/>
        </p:nvSpPr>
        <p:spPr>
          <a:xfrm rot="16200000">
            <a:off x="5224164" y="4709451"/>
            <a:ext cx="151647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Allocation %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6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759" y="410871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Inheritance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D02E5D-F16F-4F4B-A4E4-031B83B7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8276" y="1546800"/>
            <a:ext cx="6267450" cy="3667125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CE6968D-A76E-4EA6-A9FB-C99A53FF1819}"/>
              </a:ext>
            </a:extLst>
          </p:cNvPr>
          <p:cNvCxnSpPr>
            <a:cxnSpLocks/>
          </p:cNvCxnSpPr>
          <p:nvPr/>
        </p:nvCxnSpPr>
        <p:spPr>
          <a:xfrm>
            <a:off x="4572000" y="1632382"/>
            <a:ext cx="0" cy="354459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AA72EF3-527C-4D5D-BA50-1846E03FF692}"/>
              </a:ext>
            </a:extLst>
          </p:cNvPr>
          <p:cNvCxnSpPr/>
          <p:nvPr/>
        </p:nvCxnSpPr>
        <p:spPr>
          <a:xfrm flipV="1">
            <a:off x="4572001" y="5456232"/>
            <a:ext cx="0" cy="36021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65536129-9142-4D65-8545-B5E44B85B176}"/>
              </a:ext>
            </a:extLst>
          </p:cNvPr>
          <p:cNvSpPr txBox="1">
            <a:spLocks/>
          </p:cNvSpPr>
          <p:nvPr/>
        </p:nvSpPr>
        <p:spPr>
          <a:xfrm>
            <a:off x="3449497" y="5837090"/>
            <a:ext cx="2245005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Mother’s value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Eckige Klammer links 24">
            <a:extLst>
              <a:ext uri="{FF2B5EF4-FFF2-40B4-BE49-F238E27FC236}">
                <a16:creationId xmlns:a16="http://schemas.microsoft.com/office/drawing/2014/main" id="{AE18D15D-1390-4162-BA25-8723EA2FB14B}"/>
              </a:ext>
            </a:extLst>
          </p:cNvPr>
          <p:cNvSpPr/>
          <p:nvPr/>
        </p:nvSpPr>
        <p:spPr>
          <a:xfrm rot="16200000" flipV="1">
            <a:off x="5846933" y="3955334"/>
            <a:ext cx="156373" cy="2706239"/>
          </a:xfrm>
          <a:prstGeom prst="leftBracke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3B2BD3A-1EA9-4D1B-88E1-E6277B4B01EC}"/>
              </a:ext>
            </a:extLst>
          </p:cNvPr>
          <p:cNvCxnSpPr/>
          <p:nvPr/>
        </p:nvCxnSpPr>
        <p:spPr>
          <a:xfrm flipV="1">
            <a:off x="5842001" y="5456232"/>
            <a:ext cx="0" cy="36021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B517139-B013-429A-A6F6-34299D62AC71}"/>
              </a:ext>
            </a:extLst>
          </p:cNvPr>
          <p:cNvSpPr txBox="1">
            <a:spLocks/>
          </p:cNvSpPr>
          <p:nvPr/>
        </p:nvSpPr>
        <p:spPr>
          <a:xfrm>
            <a:off x="4719498" y="5837090"/>
            <a:ext cx="2245005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Variance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F2615B-8AE0-4605-8E25-D2AECD02D53E}"/>
              </a:ext>
            </a:extLst>
          </p:cNvPr>
          <p:cNvSpPr txBox="1">
            <a:spLocks/>
          </p:cNvSpPr>
          <p:nvPr/>
        </p:nvSpPr>
        <p:spPr>
          <a:xfrm>
            <a:off x="0" y="6425119"/>
            <a:ext cx="3703782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Based on Milles et al. 2022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3F934E4-7582-4466-8F21-3EEB24C0BAFA}"/>
              </a:ext>
            </a:extLst>
          </p:cNvPr>
          <p:cNvSpPr txBox="1">
            <a:spLocks/>
          </p:cNvSpPr>
          <p:nvPr/>
        </p:nvSpPr>
        <p:spPr>
          <a:xfrm rot="16200000">
            <a:off x="50421" y="3123980"/>
            <a:ext cx="2245005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Probability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F59037-8090-4429-92B8-20007A5D745D}"/>
              </a:ext>
            </a:extLst>
          </p:cNvPr>
          <p:cNvSpPr txBox="1">
            <a:spLocks/>
          </p:cNvSpPr>
          <p:nvPr/>
        </p:nvSpPr>
        <p:spPr>
          <a:xfrm>
            <a:off x="3449497" y="1075014"/>
            <a:ext cx="2245005" cy="512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BMR modifier</a:t>
            </a:r>
            <a:endParaRPr lang="en-DE" sz="25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1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 animBg="1"/>
      <p:bldP spid="27" grpId="0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620A08-FA98-4F82-8A07-5707D5B25A3C}"/>
              </a:ext>
            </a:extLst>
          </p:cNvPr>
          <p:cNvSpPr txBox="1"/>
          <p:nvPr/>
        </p:nvSpPr>
        <p:spPr>
          <a:xfrm>
            <a:off x="94397" y="173625"/>
            <a:ext cx="89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How does the environment shape the evolution of different metabolic phenotypes?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5595D3-9CD4-489D-8793-9BEE9095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425" y="1101007"/>
            <a:ext cx="6153150" cy="26860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2BD060-5393-4552-AFBA-1996E1779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5425" y="1101007"/>
            <a:ext cx="6153150" cy="26860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C630F6-EA87-487B-ADDC-D2082ADEA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5425" y="1101007"/>
            <a:ext cx="6153150" cy="2686050"/>
          </a:xfrm>
          <a:prstGeom prst="rect">
            <a:avLst/>
          </a:prstGeom>
        </p:spPr>
      </p:pic>
      <p:pic>
        <p:nvPicPr>
          <p:cNvPr id="48" name="Graphic 42">
            <a:extLst>
              <a:ext uri="{FF2B5EF4-FFF2-40B4-BE49-F238E27FC236}">
                <a16:creationId xmlns:a16="http://schemas.microsoft.com/office/drawing/2014/main" id="{D9FCF2F4-4BEE-4BCE-985A-C2A59C7B5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511563">
            <a:off x="4305999" y="4269295"/>
            <a:ext cx="532005" cy="3390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29CD14-7551-466B-9092-0C60D65B9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9091" y="4754178"/>
            <a:ext cx="2830910" cy="16890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0C6CF8-AAA4-43CC-919F-CAD31FEBC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99478" y="4841434"/>
            <a:ext cx="1545045" cy="13450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8B14CF-1557-4AE6-B0B9-A735202920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08247" y="4841434"/>
            <a:ext cx="927506" cy="1345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64C040-BA46-4357-9B67-8CB97361E1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91738" y="4841434"/>
            <a:ext cx="2160523" cy="13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0599 4.81481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4.81481E-6 L -0.04514 4.81481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Calibration with ABC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3C598C-BA80-470D-A528-B1D670889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5037" y="1647825"/>
            <a:ext cx="4733925" cy="3562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531F8B-04D6-4ECB-B606-DAAC37971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487" y="2438400"/>
            <a:ext cx="3629025" cy="19812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6DE9C8C-9F83-441B-A17E-A4E6F7EDCD86}"/>
              </a:ext>
            </a:extLst>
          </p:cNvPr>
          <p:cNvSpPr/>
          <p:nvPr/>
        </p:nvSpPr>
        <p:spPr>
          <a:xfrm>
            <a:off x="4254500" y="2505075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E52A879-27EF-45B1-9B8F-D867BBAF3E55}"/>
              </a:ext>
            </a:extLst>
          </p:cNvPr>
          <p:cNvCxnSpPr>
            <a:stCxn id="11" idx="4"/>
          </p:cNvCxnSpPr>
          <p:nvPr/>
        </p:nvCxnSpPr>
        <p:spPr>
          <a:xfrm>
            <a:off x="4368800" y="2733675"/>
            <a:ext cx="0" cy="695325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4934C815-F86B-49C3-AA8B-C730CE96FDD9}"/>
              </a:ext>
            </a:extLst>
          </p:cNvPr>
          <p:cNvSpPr/>
          <p:nvPr/>
        </p:nvSpPr>
        <p:spPr>
          <a:xfrm>
            <a:off x="3806428" y="4648200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ED391DB-F149-4043-BD7A-650642FC68A7}"/>
              </a:ext>
            </a:extLst>
          </p:cNvPr>
          <p:cNvSpPr/>
          <p:nvPr/>
        </p:nvSpPr>
        <p:spPr>
          <a:xfrm>
            <a:off x="5149056" y="3386137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EEF4DA3-868C-450E-B87D-AFFAE661C8AC}"/>
              </a:ext>
            </a:extLst>
          </p:cNvPr>
          <p:cNvSpPr/>
          <p:nvPr/>
        </p:nvSpPr>
        <p:spPr>
          <a:xfrm>
            <a:off x="6043611" y="3444875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62066AB-6779-4C3E-A01B-B388FA08A850}"/>
              </a:ext>
            </a:extLst>
          </p:cNvPr>
          <p:cNvSpPr/>
          <p:nvPr/>
        </p:nvSpPr>
        <p:spPr>
          <a:xfrm>
            <a:off x="3382961" y="3157537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503F1DB-BD31-4DD1-B325-CB199624F01A}"/>
              </a:ext>
            </a:extLst>
          </p:cNvPr>
          <p:cNvSpPr/>
          <p:nvPr/>
        </p:nvSpPr>
        <p:spPr>
          <a:xfrm>
            <a:off x="5465761" y="1833164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0A22A1E-FB2A-4D0B-908B-194C2D35072C}"/>
              </a:ext>
            </a:extLst>
          </p:cNvPr>
          <p:cNvSpPr/>
          <p:nvPr/>
        </p:nvSpPr>
        <p:spPr>
          <a:xfrm>
            <a:off x="3028950" y="4419600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B3D4A59-7487-499C-BD4C-89B83F987406}"/>
              </a:ext>
            </a:extLst>
          </p:cNvPr>
          <p:cNvSpPr/>
          <p:nvPr/>
        </p:nvSpPr>
        <p:spPr>
          <a:xfrm>
            <a:off x="4924227" y="4251325"/>
            <a:ext cx="228600" cy="228600"/>
          </a:xfrm>
          <a:prstGeom prst="ellipse">
            <a:avLst/>
          </a:prstGeom>
          <a:solidFill>
            <a:srgbClr val="8ACAEE"/>
          </a:solidFill>
          <a:ln>
            <a:solidFill>
              <a:srgbClr val="1B7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0207F4C-D84A-4561-A027-969D7B0CA11E}"/>
              </a:ext>
            </a:extLst>
          </p:cNvPr>
          <p:cNvCxnSpPr>
            <a:cxnSpLocks/>
          </p:cNvCxnSpPr>
          <p:nvPr/>
        </p:nvCxnSpPr>
        <p:spPr>
          <a:xfrm>
            <a:off x="5580061" y="2066925"/>
            <a:ext cx="0" cy="746125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4A7BEE1E-121A-4A0D-8BFD-E5131B5821A7}"/>
              </a:ext>
            </a:extLst>
          </p:cNvPr>
          <p:cNvCxnSpPr>
            <a:cxnSpLocks/>
          </p:cNvCxnSpPr>
          <p:nvPr/>
        </p:nvCxnSpPr>
        <p:spPr>
          <a:xfrm>
            <a:off x="6156322" y="2698750"/>
            <a:ext cx="0" cy="746125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0A2E5E9-A3CC-4A60-9E8A-884F905811FD}"/>
              </a:ext>
            </a:extLst>
          </p:cNvPr>
          <p:cNvCxnSpPr>
            <a:cxnSpLocks/>
          </p:cNvCxnSpPr>
          <p:nvPr/>
        </p:nvCxnSpPr>
        <p:spPr>
          <a:xfrm>
            <a:off x="5263356" y="3157537"/>
            <a:ext cx="0" cy="228600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18A948B-5D26-4B88-B6E6-64AB25168D92}"/>
              </a:ext>
            </a:extLst>
          </p:cNvPr>
          <p:cNvCxnSpPr>
            <a:cxnSpLocks/>
          </p:cNvCxnSpPr>
          <p:nvPr/>
        </p:nvCxnSpPr>
        <p:spPr>
          <a:xfrm>
            <a:off x="3497261" y="3386137"/>
            <a:ext cx="0" cy="490538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D40A56F-91F3-406A-B505-0DE9E4B73FD2}"/>
              </a:ext>
            </a:extLst>
          </p:cNvPr>
          <p:cNvCxnSpPr>
            <a:cxnSpLocks/>
          </p:cNvCxnSpPr>
          <p:nvPr/>
        </p:nvCxnSpPr>
        <p:spPr>
          <a:xfrm>
            <a:off x="3143250" y="4251325"/>
            <a:ext cx="0" cy="184944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1E45234-095E-4FBB-B91D-75795999FA78}"/>
              </a:ext>
            </a:extLst>
          </p:cNvPr>
          <p:cNvCxnSpPr>
            <a:cxnSpLocks/>
          </p:cNvCxnSpPr>
          <p:nvPr/>
        </p:nvCxnSpPr>
        <p:spPr>
          <a:xfrm>
            <a:off x="3919142" y="3876675"/>
            <a:ext cx="0" cy="771525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C2FD9415-CC25-424B-BAD3-6076988F09D1}"/>
              </a:ext>
            </a:extLst>
          </p:cNvPr>
          <p:cNvCxnSpPr>
            <a:cxnSpLocks/>
          </p:cNvCxnSpPr>
          <p:nvPr/>
        </p:nvCxnSpPr>
        <p:spPr>
          <a:xfrm>
            <a:off x="5032177" y="3292475"/>
            <a:ext cx="0" cy="958850"/>
          </a:xfrm>
          <a:prstGeom prst="line">
            <a:avLst/>
          </a:prstGeom>
          <a:ln w="19050">
            <a:solidFill>
              <a:srgbClr val="1B7E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23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Selection criteria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870846E4-0406-4533-A898-A304374BF970}"/>
              </a:ext>
            </a:extLst>
          </p:cNvPr>
          <p:cNvSpPr txBox="1"/>
          <p:nvPr/>
        </p:nvSpPr>
        <p:spPr>
          <a:xfrm>
            <a:off x="94397" y="1575359"/>
            <a:ext cx="8955206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Applied a consistent threshold across all patterns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Selected cutoff which included the 50 best fits</a:t>
            </a:r>
          </a:p>
        </p:txBody>
      </p:sp>
    </p:spTree>
    <p:extLst>
      <p:ext uri="{BB962C8B-B14F-4D97-AF65-F5344CB8AC3E}">
        <p14:creationId xmlns:p14="http://schemas.microsoft.com/office/powerpoint/2010/main" val="265079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Selection criteria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A1E5488-D2D8-4E64-BD2F-B80245FC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Priors and posteriors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BB5F0F69-2EFE-4DF8-B554-2F64F1F340F4}"/>
              </a:ext>
            </a:extLst>
          </p:cNvPr>
          <p:cNvSpPr txBox="1"/>
          <p:nvPr/>
        </p:nvSpPr>
        <p:spPr>
          <a:xfrm>
            <a:off x="294710" y="5218274"/>
            <a:ext cx="24354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Meiryo" panose="020B0604030504040204" pitchFamily="34" charset="-128"/>
              </a:rPr>
              <a:t>Based on some exploring with what ranges resulted in simulations which would run to the end of the 5 year period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F1658D-02E9-47A6-87CD-927EBB3429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537517" flipV="1">
            <a:off x="2259373" y="6212148"/>
            <a:ext cx="941559" cy="5881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FF987A1-7AD4-4010-8EDE-7E9124287A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55" y="990600"/>
            <a:ext cx="3592946" cy="574871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0B70BD7-C188-44E9-8FD9-6B56B9A77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5310" y="1600915"/>
            <a:ext cx="1013182" cy="28169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8D41FC5-E2F9-49F1-8693-32192FFDA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5310" y="2550324"/>
            <a:ext cx="1013182" cy="28169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4831C05-C766-4F4F-8777-CA3608284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5310" y="3499733"/>
            <a:ext cx="1013182" cy="2816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3AFAAA2-C681-4787-8D11-E4E35DA10101}"/>
              </a:ext>
            </a:extLst>
          </p:cNvPr>
          <p:cNvSpPr/>
          <p:nvPr/>
        </p:nvSpPr>
        <p:spPr>
          <a:xfrm>
            <a:off x="2632364" y="1502228"/>
            <a:ext cx="3463637" cy="4814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Priors and posteriors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E46A22-0F41-4CAD-AF0D-671B5AE8DF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04" y="935031"/>
            <a:ext cx="6540482" cy="531414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4F489D7E-73B8-445B-9AFF-E4946548001E}"/>
              </a:ext>
            </a:extLst>
          </p:cNvPr>
          <p:cNvSpPr/>
          <p:nvPr/>
        </p:nvSpPr>
        <p:spPr>
          <a:xfrm>
            <a:off x="3778250" y="2851150"/>
            <a:ext cx="292100" cy="29210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E04E10-8153-4957-8E82-3781C42C4225}"/>
              </a:ext>
            </a:extLst>
          </p:cNvPr>
          <p:cNvSpPr/>
          <p:nvPr/>
        </p:nvSpPr>
        <p:spPr>
          <a:xfrm>
            <a:off x="5045075" y="4122737"/>
            <a:ext cx="358776" cy="358776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071AC45-D07B-4080-B11F-04C5D3CC136B}"/>
              </a:ext>
            </a:extLst>
          </p:cNvPr>
          <p:cNvSpPr/>
          <p:nvPr/>
        </p:nvSpPr>
        <p:spPr>
          <a:xfrm>
            <a:off x="6009679" y="5082579"/>
            <a:ext cx="373056" cy="373056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AABE0D7-481F-4AAE-BE6D-BDEEC30C9C44}"/>
              </a:ext>
            </a:extLst>
          </p:cNvPr>
          <p:cNvCxnSpPr/>
          <p:nvPr/>
        </p:nvCxnSpPr>
        <p:spPr>
          <a:xfrm>
            <a:off x="2271713" y="3105150"/>
            <a:ext cx="10810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9FF0DD9-04E9-401B-B4D3-57ACC692FEEC}"/>
              </a:ext>
            </a:extLst>
          </p:cNvPr>
          <p:cNvCxnSpPr>
            <a:cxnSpLocks/>
          </p:cNvCxnSpPr>
          <p:nvPr/>
        </p:nvCxnSpPr>
        <p:spPr>
          <a:xfrm>
            <a:off x="3128963" y="4419600"/>
            <a:ext cx="15144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E1648A7-8A94-4078-8E7F-22E237B8625B}"/>
              </a:ext>
            </a:extLst>
          </p:cNvPr>
          <p:cNvCxnSpPr>
            <a:cxnSpLocks/>
          </p:cNvCxnSpPr>
          <p:nvPr/>
        </p:nvCxnSpPr>
        <p:spPr>
          <a:xfrm>
            <a:off x="4478337" y="5395912"/>
            <a:ext cx="11334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EF999DE-FF0A-4A60-9755-4B67EC0789D2}"/>
              </a:ext>
            </a:extLst>
          </p:cNvPr>
          <p:cNvCxnSpPr>
            <a:cxnSpLocks/>
          </p:cNvCxnSpPr>
          <p:nvPr/>
        </p:nvCxnSpPr>
        <p:spPr>
          <a:xfrm flipV="1">
            <a:off x="4031456" y="1819275"/>
            <a:ext cx="659607" cy="6524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CCB6074-B181-47DA-972F-17CC1ED080B8}"/>
              </a:ext>
            </a:extLst>
          </p:cNvPr>
          <p:cNvCxnSpPr>
            <a:cxnSpLocks/>
          </p:cNvCxnSpPr>
          <p:nvPr/>
        </p:nvCxnSpPr>
        <p:spPr>
          <a:xfrm flipV="1">
            <a:off x="5341014" y="1462087"/>
            <a:ext cx="983586" cy="100965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0B73DAE-025A-4296-B7DF-D64B12E52A80}"/>
              </a:ext>
            </a:extLst>
          </p:cNvPr>
          <p:cNvCxnSpPr>
            <a:cxnSpLocks/>
          </p:cNvCxnSpPr>
          <p:nvPr/>
        </p:nvCxnSpPr>
        <p:spPr>
          <a:xfrm flipV="1">
            <a:off x="6309629" y="1766090"/>
            <a:ext cx="700771" cy="70564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9B49-4BFF-4E4A-ADF9-76F19E96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04" y="381789"/>
            <a:ext cx="6540482" cy="51276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Posterior curves</a:t>
            </a:r>
            <a:endParaRPr lang="en-DE" sz="2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899350-EB1B-4A51-A3F9-89143699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2" y="857703"/>
            <a:ext cx="7333695" cy="60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8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62712</TotalTime>
  <Words>1103</Words>
  <Application>Microsoft Office PowerPoint</Application>
  <PresentationFormat>Bildschirmpräsentation (4:3)</PresentationFormat>
  <Paragraphs>181</Paragraphs>
  <Slides>34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Meiryo</vt:lpstr>
      <vt:lpstr>Arial</vt:lpstr>
      <vt:lpstr>Calibri</vt:lpstr>
      <vt:lpstr>Calibri Light</vt:lpstr>
      <vt:lpstr>Trebuchet MS</vt:lpstr>
      <vt:lpstr>Office Theme</vt:lpstr>
      <vt:lpstr>Modelling the evolution of metabolic phenotypes in terrestrial mammals</vt:lpstr>
      <vt:lpstr>PowerPoint-Präsentation</vt:lpstr>
      <vt:lpstr>Calibration with ABC</vt:lpstr>
      <vt:lpstr>Calibration with ABC</vt:lpstr>
      <vt:lpstr>Selection criteria</vt:lpstr>
      <vt:lpstr>Selection criteria</vt:lpstr>
      <vt:lpstr>Priors and posteriors</vt:lpstr>
      <vt:lpstr>Priors and posteriors</vt:lpstr>
      <vt:lpstr>Posterior curves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Next steps</vt:lpstr>
      <vt:lpstr>PowerPoint-Präsentation</vt:lpstr>
      <vt:lpstr>First application</vt:lpstr>
      <vt:lpstr>First application</vt:lpstr>
      <vt:lpstr>First application</vt:lpstr>
      <vt:lpstr>Inheritance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animals balance their individual energetic needs (to stay warm, move, reproduce, survive) to maximize survival and reproduction in changing environments?</dc:title>
  <dc:creator>Cara Gallagher</dc:creator>
  <cp:lastModifiedBy>cara</cp:lastModifiedBy>
  <cp:revision>526</cp:revision>
  <dcterms:created xsi:type="dcterms:W3CDTF">2021-09-08T12:32:04Z</dcterms:created>
  <dcterms:modified xsi:type="dcterms:W3CDTF">2023-01-12T09:21:40Z</dcterms:modified>
</cp:coreProperties>
</file>